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85"/>
    <p:restoredTop sz="95915"/>
  </p:normalViewPr>
  <p:slideViewPr>
    <p:cSldViewPr snapToGrid="0">
      <p:cViewPr varScale="1">
        <p:scale>
          <a:sx n="85" d="100"/>
          <a:sy n="85" d="100"/>
        </p:scale>
        <p:origin x="192"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hyperlink" Target="https://public.tableau.com/authoring/Rockbuster_16648648638290/Top10Movies" TargetMode="External"/><Relationship Id="rId5" Type="http://schemas.openxmlformats.org/officeDocument/2006/relationships/image" Target="../media/image15.sv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5" Type="http://schemas.openxmlformats.org/officeDocument/2006/relationships/hyperlink" Target="https://public.tableau.com/authoring/Rockbuster_16648648638290/Top10Movies" TargetMode="External"/><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EE322F-0ADF-4244-9A0D-151BD9FA6EA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8F75AB0-922A-4F4F-961A-C48EB7A6840E}">
      <dgm:prSet/>
      <dgm:spPr/>
      <dgm:t>
        <a:bodyPr/>
        <a:lstStyle/>
        <a:p>
          <a:pPr>
            <a:lnSpc>
              <a:spcPct val="100000"/>
            </a:lnSpc>
          </a:pPr>
          <a:r>
            <a:rPr lang="en-US"/>
            <a:t>Tableau link </a:t>
          </a:r>
        </a:p>
      </dgm:t>
    </dgm:pt>
    <dgm:pt modelId="{DBD61689-387F-4F15-B73D-ADE287B01F72}" type="parTrans" cxnId="{22C67926-9B94-4F97-AE39-9855D99369F6}">
      <dgm:prSet/>
      <dgm:spPr/>
      <dgm:t>
        <a:bodyPr/>
        <a:lstStyle/>
        <a:p>
          <a:endParaRPr lang="en-US"/>
        </a:p>
      </dgm:t>
    </dgm:pt>
    <dgm:pt modelId="{AA428C5D-00BB-4434-9D4B-98ED99D8F858}" type="sibTrans" cxnId="{22C67926-9B94-4F97-AE39-9855D99369F6}">
      <dgm:prSet/>
      <dgm:spPr/>
      <dgm:t>
        <a:bodyPr/>
        <a:lstStyle/>
        <a:p>
          <a:endParaRPr lang="en-US"/>
        </a:p>
      </dgm:t>
    </dgm:pt>
    <dgm:pt modelId="{729CAB66-EDDB-4FDB-9EA0-1ABF5281F223}">
      <dgm:prSet/>
      <dgm:spPr/>
      <dgm:t>
        <a:bodyPr/>
        <a:lstStyle/>
        <a:p>
          <a:pPr>
            <a:lnSpc>
              <a:spcPct val="100000"/>
            </a:lnSpc>
          </a:pPr>
          <a:r>
            <a:rPr lang="en-US">
              <a:hlinkClick xmlns:r="http://schemas.openxmlformats.org/officeDocument/2006/relationships" r:id="rId1"/>
            </a:rPr>
            <a:t>https://public.tableau.com/authoring/Rockbuster_16648648638290/Top10Movies#2</a:t>
          </a:r>
          <a:r>
            <a:rPr lang="en-US"/>
            <a:t> </a:t>
          </a:r>
        </a:p>
      </dgm:t>
    </dgm:pt>
    <dgm:pt modelId="{81230A58-E770-4338-8E1A-17199EA9B980}" type="parTrans" cxnId="{D6FFD682-B2D6-493A-8B5B-E7F3995E859F}">
      <dgm:prSet/>
      <dgm:spPr/>
      <dgm:t>
        <a:bodyPr/>
        <a:lstStyle/>
        <a:p>
          <a:endParaRPr lang="en-US"/>
        </a:p>
      </dgm:t>
    </dgm:pt>
    <dgm:pt modelId="{4805542F-F77B-4FAA-8A34-FF79E9C64FFE}" type="sibTrans" cxnId="{D6FFD682-B2D6-493A-8B5B-E7F3995E859F}">
      <dgm:prSet/>
      <dgm:spPr/>
      <dgm:t>
        <a:bodyPr/>
        <a:lstStyle/>
        <a:p>
          <a:endParaRPr lang="en-US"/>
        </a:p>
      </dgm:t>
    </dgm:pt>
    <dgm:pt modelId="{68786F62-3857-4AF3-8830-65E872508557}" type="pres">
      <dgm:prSet presAssocID="{06EE322F-0ADF-4244-9A0D-151BD9FA6EA7}" presName="root" presStyleCnt="0">
        <dgm:presLayoutVars>
          <dgm:dir/>
          <dgm:resizeHandles val="exact"/>
        </dgm:presLayoutVars>
      </dgm:prSet>
      <dgm:spPr/>
    </dgm:pt>
    <dgm:pt modelId="{C20E374A-450B-424C-83B8-7D6994150CDD}" type="pres">
      <dgm:prSet presAssocID="{08F75AB0-922A-4F4F-961A-C48EB7A6840E}" presName="compNode" presStyleCnt="0"/>
      <dgm:spPr/>
    </dgm:pt>
    <dgm:pt modelId="{50C5A7D2-8DA3-4F39-91D6-47A5165DB328}" type="pres">
      <dgm:prSet presAssocID="{08F75AB0-922A-4F4F-961A-C48EB7A6840E}"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Link"/>
        </a:ext>
      </dgm:extLst>
    </dgm:pt>
    <dgm:pt modelId="{430D761B-A146-4E0D-B391-6C23E47261CA}" type="pres">
      <dgm:prSet presAssocID="{08F75AB0-922A-4F4F-961A-C48EB7A6840E}" presName="spaceRect" presStyleCnt="0"/>
      <dgm:spPr/>
    </dgm:pt>
    <dgm:pt modelId="{02BB547D-671F-44E4-8C7D-26B1385B15FB}" type="pres">
      <dgm:prSet presAssocID="{08F75AB0-922A-4F4F-961A-C48EB7A6840E}" presName="textRect" presStyleLbl="revTx" presStyleIdx="0" presStyleCnt="2">
        <dgm:presLayoutVars>
          <dgm:chMax val="1"/>
          <dgm:chPref val="1"/>
        </dgm:presLayoutVars>
      </dgm:prSet>
      <dgm:spPr/>
    </dgm:pt>
    <dgm:pt modelId="{9C60ED22-B965-4F05-BE4E-A86A1B8B31D8}" type="pres">
      <dgm:prSet presAssocID="{AA428C5D-00BB-4434-9D4B-98ED99D8F858}" presName="sibTrans" presStyleCnt="0"/>
      <dgm:spPr/>
    </dgm:pt>
    <dgm:pt modelId="{8EB8C419-4B00-482D-8338-35C324C0B531}" type="pres">
      <dgm:prSet presAssocID="{729CAB66-EDDB-4FDB-9EA0-1ABF5281F223}" presName="compNode" presStyleCnt="0"/>
      <dgm:spPr/>
    </dgm:pt>
    <dgm:pt modelId="{F1AEE02F-A8B9-4234-B75F-B499724FEB42}" type="pres">
      <dgm:prSet presAssocID="{729CAB66-EDDB-4FDB-9EA0-1ABF5281F223}"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Earth Globe Americas"/>
        </a:ext>
      </dgm:extLst>
    </dgm:pt>
    <dgm:pt modelId="{59F14CE9-2CD6-485C-9AA3-34A7D5236E2D}" type="pres">
      <dgm:prSet presAssocID="{729CAB66-EDDB-4FDB-9EA0-1ABF5281F223}" presName="spaceRect" presStyleCnt="0"/>
      <dgm:spPr/>
    </dgm:pt>
    <dgm:pt modelId="{6031357B-6A2F-4FDB-A42C-CB8A1F79DAEA}" type="pres">
      <dgm:prSet presAssocID="{729CAB66-EDDB-4FDB-9EA0-1ABF5281F223}" presName="textRect" presStyleLbl="revTx" presStyleIdx="1" presStyleCnt="2">
        <dgm:presLayoutVars>
          <dgm:chMax val="1"/>
          <dgm:chPref val="1"/>
        </dgm:presLayoutVars>
      </dgm:prSet>
      <dgm:spPr/>
    </dgm:pt>
  </dgm:ptLst>
  <dgm:cxnLst>
    <dgm:cxn modelId="{22C67926-9B94-4F97-AE39-9855D99369F6}" srcId="{06EE322F-0ADF-4244-9A0D-151BD9FA6EA7}" destId="{08F75AB0-922A-4F4F-961A-C48EB7A6840E}" srcOrd="0" destOrd="0" parTransId="{DBD61689-387F-4F15-B73D-ADE287B01F72}" sibTransId="{AA428C5D-00BB-4434-9D4B-98ED99D8F858}"/>
    <dgm:cxn modelId="{AB4AC530-275E-4D45-84E6-FB575A1EF962}" type="presOf" srcId="{08F75AB0-922A-4F4F-961A-C48EB7A6840E}" destId="{02BB547D-671F-44E4-8C7D-26B1385B15FB}" srcOrd="0" destOrd="0" presId="urn:microsoft.com/office/officeart/2018/2/layout/IconLabelList"/>
    <dgm:cxn modelId="{3D9CC442-E146-4DD0-9D86-DC317E589C2E}" type="presOf" srcId="{729CAB66-EDDB-4FDB-9EA0-1ABF5281F223}" destId="{6031357B-6A2F-4FDB-A42C-CB8A1F79DAEA}" srcOrd="0" destOrd="0" presId="urn:microsoft.com/office/officeart/2018/2/layout/IconLabelList"/>
    <dgm:cxn modelId="{D6FFD682-B2D6-493A-8B5B-E7F3995E859F}" srcId="{06EE322F-0ADF-4244-9A0D-151BD9FA6EA7}" destId="{729CAB66-EDDB-4FDB-9EA0-1ABF5281F223}" srcOrd="1" destOrd="0" parTransId="{81230A58-E770-4338-8E1A-17199EA9B980}" sibTransId="{4805542F-F77B-4FAA-8A34-FF79E9C64FFE}"/>
    <dgm:cxn modelId="{74CC2CEC-01B3-4168-B1C6-E1EF8308E5E1}" type="presOf" srcId="{06EE322F-0ADF-4244-9A0D-151BD9FA6EA7}" destId="{68786F62-3857-4AF3-8830-65E872508557}" srcOrd="0" destOrd="0" presId="urn:microsoft.com/office/officeart/2018/2/layout/IconLabelList"/>
    <dgm:cxn modelId="{F60CA254-F407-4E07-ACEE-5A07DB522083}" type="presParOf" srcId="{68786F62-3857-4AF3-8830-65E872508557}" destId="{C20E374A-450B-424C-83B8-7D6994150CDD}" srcOrd="0" destOrd="0" presId="urn:microsoft.com/office/officeart/2018/2/layout/IconLabelList"/>
    <dgm:cxn modelId="{A96AC9C4-A600-4966-A87C-BB9760BD6A8F}" type="presParOf" srcId="{C20E374A-450B-424C-83B8-7D6994150CDD}" destId="{50C5A7D2-8DA3-4F39-91D6-47A5165DB328}" srcOrd="0" destOrd="0" presId="urn:microsoft.com/office/officeart/2018/2/layout/IconLabelList"/>
    <dgm:cxn modelId="{37B2937A-33D7-4A2F-B2C2-4C98224D5419}" type="presParOf" srcId="{C20E374A-450B-424C-83B8-7D6994150CDD}" destId="{430D761B-A146-4E0D-B391-6C23E47261CA}" srcOrd="1" destOrd="0" presId="urn:microsoft.com/office/officeart/2018/2/layout/IconLabelList"/>
    <dgm:cxn modelId="{86F7292B-8018-42DC-A763-F61950DD655C}" type="presParOf" srcId="{C20E374A-450B-424C-83B8-7D6994150CDD}" destId="{02BB547D-671F-44E4-8C7D-26B1385B15FB}" srcOrd="2" destOrd="0" presId="urn:microsoft.com/office/officeart/2018/2/layout/IconLabelList"/>
    <dgm:cxn modelId="{D01A8EAA-E6E6-4B5C-9544-42813A284C3F}" type="presParOf" srcId="{68786F62-3857-4AF3-8830-65E872508557}" destId="{9C60ED22-B965-4F05-BE4E-A86A1B8B31D8}" srcOrd="1" destOrd="0" presId="urn:microsoft.com/office/officeart/2018/2/layout/IconLabelList"/>
    <dgm:cxn modelId="{4948FA89-5BB0-4F02-8449-2EC1CF3425B1}" type="presParOf" srcId="{68786F62-3857-4AF3-8830-65E872508557}" destId="{8EB8C419-4B00-482D-8338-35C324C0B531}" srcOrd="2" destOrd="0" presId="urn:microsoft.com/office/officeart/2018/2/layout/IconLabelList"/>
    <dgm:cxn modelId="{0D2B4F23-24CA-4456-B9D9-3CAC11219F84}" type="presParOf" srcId="{8EB8C419-4B00-482D-8338-35C324C0B531}" destId="{F1AEE02F-A8B9-4234-B75F-B499724FEB42}" srcOrd="0" destOrd="0" presId="urn:microsoft.com/office/officeart/2018/2/layout/IconLabelList"/>
    <dgm:cxn modelId="{B778049F-1106-4FF6-AF98-7042CCB14633}" type="presParOf" srcId="{8EB8C419-4B00-482D-8338-35C324C0B531}" destId="{59F14CE9-2CD6-485C-9AA3-34A7D5236E2D}" srcOrd="1" destOrd="0" presId="urn:microsoft.com/office/officeart/2018/2/layout/IconLabelList"/>
    <dgm:cxn modelId="{032914F6-DBE5-41CE-9DF2-0B55BDE0B0BF}" type="presParOf" srcId="{8EB8C419-4B00-482D-8338-35C324C0B531}" destId="{6031357B-6A2F-4FDB-A42C-CB8A1F79DAE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5A7D2-8DA3-4F39-91D6-47A5165DB328}">
      <dsp:nvSpPr>
        <dsp:cNvPr id="0" name=""/>
        <dsp:cNvSpPr/>
      </dsp:nvSpPr>
      <dsp:spPr>
        <a:xfrm>
          <a:off x="1583184" y="378425"/>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BB547D-671F-44E4-8C7D-26B1385B15FB}">
      <dsp:nvSpPr>
        <dsp:cNvPr id="0" name=""/>
        <dsp:cNvSpPr/>
      </dsp:nvSpPr>
      <dsp:spPr>
        <a:xfrm>
          <a:off x="416840" y="2751198"/>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Tableau link </a:t>
          </a:r>
        </a:p>
      </dsp:txBody>
      <dsp:txXfrm>
        <a:off x="416840" y="2751198"/>
        <a:ext cx="4241250" cy="720000"/>
      </dsp:txXfrm>
    </dsp:sp>
    <dsp:sp modelId="{F1AEE02F-A8B9-4234-B75F-B499724FEB42}">
      <dsp:nvSpPr>
        <dsp:cNvPr id="0" name=""/>
        <dsp:cNvSpPr/>
      </dsp:nvSpPr>
      <dsp:spPr>
        <a:xfrm>
          <a:off x="6566653" y="378425"/>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31357B-6A2F-4FDB-A42C-CB8A1F79DAEA}">
      <dsp:nvSpPr>
        <dsp:cNvPr id="0" name=""/>
        <dsp:cNvSpPr/>
      </dsp:nvSpPr>
      <dsp:spPr>
        <a:xfrm>
          <a:off x="5400309" y="2751198"/>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hlinkClick xmlns:r="http://schemas.openxmlformats.org/officeDocument/2006/relationships" r:id="rId5"/>
            </a:rPr>
            <a:t>https://public.tableau.com/authoring/Rockbuster_16648648638290/Top10Movies#2</a:t>
          </a:r>
          <a:r>
            <a:rPr lang="en-US" sz="1100" kern="1200"/>
            <a:t> </a:t>
          </a:r>
        </a:p>
      </dsp:txBody>
      <dsp:txXfrm>
        <a:off x="5400309" y="2751198"/>
        <a:ext cx="424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10/4/22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23065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3334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01781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20665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10/4/22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053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14210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10/4/22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9246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46794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6168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10/4/22</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15062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10/4/22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6647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10/4/22</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469873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lang="en-US" sz="42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6F7F177-4AE8-4934-A7F6-B3910259F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DAC2350-FA6C-4B24-9A17-926C160E8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2A637C44-0146-4C54-A1A1-57BC8E6C3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bg1">
              <a:lumMod val="75000"/>
              <a:lumOff val="25000"/>
            </a:schemeClr>
          </a:solid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6D4286C4-8975-8506-0315-B2689C82C83C}"/>
              </a:ext>
            </a:extLst>
          </p:cNvPr>
          <p:cNvSpPr>
            <a:spLocks noGrp="1"/>
          </p:cNvSpPr>
          <p:nvPr>
            <p:ph type="ctrTitle"/>
          </p:nvPr>
        </p:nvSpPr>
        <p:spPr>
          <a:xfrm>
            <a:off x="1241170" y="3755360"/>
            <a:ext cx="9732773" cy="1465112"/>
          </a:xfrm>
        </p:spPr>
        <p:txBody>
          <a:bodyPr>
            <a:normAutofit/>
          </a:bodyPr>
          <a:lstStyle/>
          <a:p>
            <a:r>
              <a:rPr lang="en-US" sz="5100"/>
              <a:t>Rockbuster Stealth Data Analysis</a:t>
            </a:r>
          </a:p>
        </p:txBody>
      </p:sp>
      <p:sp>
        <p:nvSpPr>
          <p:cNvPr id="3" name="Subtitle 2">
            <a:extLst>
              <a:ext uri="{FF2B5EF4-FFF2-40B4-BE49-F238E27FC236}">
                <a16:creationId xmlns:a16="http://schemas.microsoft.com/office/drawing/2014/main" id="{653EEC00-5318-9FEE-2379-9FBB2A34030F}"/>
              </a:ext>
            </a:extLst>
          </p:cNvPr>
          <p:cNvSpPr>
            <a:spLocks noGrp="1"/>
          </p:cNvSpPr>
          <p:nvPr>
            <p:ph type="subTitle" idx="1"/>
          </p:nvPr>
        </p:nvSpPr>
        <p:spPr>
          <a:xfrm>
            <a:off x="1371600" y="5220472"/>
            <a:ext cx="9517450" cy="638904"/>
          </a:xfrm>
        </p:spPr>
        <p:txBody>
          <a:bodyPr>
            <a:normAutofit/>
          </a:bodyPr>
          <a:lstStyle/>
          <a:p>
            <a:pPr>
              <a:spcAft>
                <a:spcPts val="600"/>
              </a:spcAft>
            </a:pPr>
            <a:r>
              <a:rPr lang="en-US" dirty="0"/>
              <a:t>By Alexander Guy</a:t>
            </a:r>
            <a:endParaRPr lang="en-US"/>
          </a:p>
        </p:txBody>
      </p:sp>
      <p:sp>
        <p:nvSpPr>
          <p:cNvPr id="26" name="Rectangle 25">
            <a:extLst>
              <a:ext uri="{FF2B5EF4-FFF2-40B4-BE49-F238E27FC236}">
                <a16:creationId xmlns:a16="http://schemas.microsoft.com/office/drawing/2014/main" id="{6AB310E7-DE5C-4964-8CBB-E87A22B5B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BC6D0BA2-2FCA-496D-A55A-C56A7B3E09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A158404-99A1-4EB0-B63C-8744C273AC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848EA8-FE52-4762-AE9B-5D1DD4C336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Video 3">
            <a:extLst>
              <a:ext uri="{FF2B5EF4-FFF2-40B4-BE49-F238E27FC236}">
                <a16:creationId xmlns:a16="http://schemas.microsoft.com/office/drawing/2014/main" id="{D9A4CC28-4255-8C73-DE7E-B38709E51FA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4125271" y="1395172"/>
            <a:ext cx="3952040" cy="2216708"/>
          </a:xfrm>
          <a:prstGeom prst="rect">
            <a:avLst/>
          </a:prstGeom>
        </p:spPr>
      </p:pic>
    </p:spTree>
    <p:extLst>
      <p:ext uri="{BB962C8B-B14F-4D97-AF65-F5344CB8AC3E}">
        <p14:creationId xmlns:p14="http://schemas.microsoft.com/office/powerpoint/2010/main" val="2238527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5851415-CF4E-4C41-9E36-04E444B51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B516B89-DEA0-4832-8C56-F048168DA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646" y="413053"/>
            <a:ext cx="8212114" cy="6064596"/>
          </a:xfrm>
          <a:prstGeom prst="rect">
            <a:avLst/>
          </a:prstGeom>
          <a:solidFill>
            <a:srgbClr val="FFFFFF"/>
          </a:solidFill>
          <a:ln w="6350" cap="sq" cmpd="sng" algn="ctr">
            <a:solidFill>
              <a:srgbClr val="404040"/>
            </a:solidFill>
            <a:prstDash val="solid"/>
            <a:miter lim="800000"/>
          </a:ln>
          <a:effectLst/>
        </p:spPr>
      </p:sp>
      <p:pic>
        <p:nvPicPr>
          <p:cNvPr id="5" name="Content Placeholder 4" descr="Chart, bar chart&#10;&#10;Description automatically generated">
            <a:extLst>
              <a:ext uri="{FF2B5EF4-FFF2-40B4-BE49-F238E27FC236}">
                <a16:creationId xmlns:a16="http://schemas.microsoft.com/office/drawing/2014/main" id="{B9460421-7C9C-CBBB-8BCF-47EA07A7B520}"/>
              </a:ext>
            </a:extLst>
          </p:cNvPr>
          <p:cNvPicPr>
            <a:picLocks noChangeAspect="1"/>
          </p:cNvPicPr>
          <p:nvPr/>
        </p:nvPicPr>
        <p:blipFill rotWithShape="1">
          <a:blip r:embed="rId2"/>
          <a:srcRect t="359" r="-2" b="-2"/>
          <a:stretch/>
        </p:blipFill>
        <p:spPr>
          <a:xfrm>
            <a:off x="582639" y="578707"/>
            <a:ext cx="7882128" cy="5733288"/>
          </a:xfrm>
          <a:prstGeom prst="rect">
            <a:avLst/>
          </a:prstGeom>
        </p:spPr>
      </p:pic>
      <p:sp>
        <p:nvSpPr>
          <p:cNvPr id="48" name="Rectangle 47">
            <a:extLst>
              <a:ext uri="{FF2B5EF4-FFF2-40B4-BE49-F238E27FC236}">
                <a16:creationId xmlns:a16="http://schemas.microsoft.com/office/drawing/2014/main" id="{3EA2D33E-BAA2-467B-80B0-8887D9A99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20386" y="237744"/>
            <a:ext cx="2926080"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6067C508-2065-42E3-98D2-F3A9B8339B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4978" y="402336"/>
            <a:ext cx="2596896" cy="605332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F8B2F-8287-854C-D64A-F90D6B61C48A}"/>
              </a:ext>
            </a:extLst>
          </p:cNvPr>
          <p:cNvSpPr>
            <a:spLocks noGrp="1"/>
          </p:cNvSpPr>
          <p:nvPr>
            <p:ph type="title"/>
          </p:nvPr>
        </p:nvSpPr>
        <p:spPr>
          <a:xfrm>
            <a:off x="9321801" y="612843"/>
            <a:ext cx="2312480" cy="1499738"/>
          </a:xfrm>
        </p:spPr>
        <p:txBody>
          <a:bodyPr vert="horz" lIns="91440" tIns="45720" rIns="91440" bIns="45720" rtlCol="0" anchor="b">
            <a:normAutofit/>
          </a:bodyPr>
          <a:lstStyle/>
          <a:p>
            <a:r>
              <a:rPr lang="en-US" sz="2800" cap="all" spc="-100" dirty="0"/>
              <a:t>Revenue by Genre </a:t>
            </a:r>
          </a:p>
        </p:txBody>
      </p:sp>
      <p:sp>
        <p:nvSpPr>
          <p:cNvPr id="41" name="Content Placeholder 40">
            <a:extLst>
              <a:ext uri="{FF2B5EF4-FFF2-40B4-BE49-F238E27FC236}">
                <a16:creationId xmlns:a16="http://schemas.microsoft.com/office/drawing/2014/main" id="{F6595815-FF67-54BB-D963-D731792556C1}"/>
              </a:ext>
            </a:extLst>
          </p:cNvPr>
          <p:cNvSpPr>
            <a:spLocks noGrp="1"/>
          </p:cNvSpPr>
          <p:nvPr>
            <p:ph idx="1"/>
          </p:nvPr>
        </p:nvSpPr>
        <p:spPr>
          <a:xfrm>
            <a:off x="9411574" y="2112581"/>
            <a:ext cx="2312479" cy="4046706"/>
          </a:xfrm>
        </p:spPr>
        <p:txBody>
          <a:bodyPr>
            <a:normAutofit/>
          </a:bodyPr>
          <a:lstStyle/>
          <a:p>
            <a:pPr marL="0" indent="0" algn="ctr">
              <a:buNone/>
            </a:pPr>
            <a:r>
              <a:rPr lang="en-US" sz="1400" dirty="0">
                <a:solidFill>
                  <a:schemeClr val="tx1">
                    <a:lumMod val="85000"/>
                    <a:lumOff val="15000"/>
                  </a:schemeClr>
                </a:solidFill>
              </a:rPr>
              <a:t>Top 5</a:t>
            </a:r>
          </a:p>
          <a:p>
            <a:pPr marL="342900" indent="-342900">
              <a:buFont typeface="+mj-lt"/>
              <a:buAutoNum type="arabicPeriod"/>
            </a:pPr>
            <a:r>
              <a:rPr lang="en-US" sz="1400" dirty="0">
                <a:solidFill>
                  <a:schemeClr val="tx1">
                    <a:lumMod val="85000"/>
                    <a:lumOff val="15000"/>
                  </a:schemeClr>
                </a:solidFill>
              </a:rPr>
              <a:t>Sports </a:t>
            </a:r>
          </a:p>
          <a:p>
            <a:pPr marL="342900" indent="-342900">
              <a:buFont typeface="+mj-lt"/>
              <a:buAutoNum type="arabicPeriod"/>
            </a:pPr>
            <a:r>
              <a:rPr lang="en-US" sz="1400" dirty="0">
                <a:solidFill>
                  <a:schemeClr val="tx1">
                    <a:lumMod val="85000"/>
                    <a:lumOff val="15000"/>
                  </a:schemeClr>
                </a:solidFill>
              </a:rPr>
              <a:t>Sci-fi</a:t>
            </a:r>
          </a:p>
          <a:p>
            <a:pPr marL="342900" indent="-342900">
              <a:buFont typeface="+mj-lt"/>
              <a:buAutoNum type="arabicPeriod"/>
            </a:pPr>
            <a:r>
              <a:rPr lang="en-US" sz="1400" dirty="0">
                <a:solidFill>
                  <a:schemeClr val="tx1">
                    <a:lumMod val="85000"/>
                    <a:lumOff val="15000"/>
                  </a:schemeClr>
                </a:solidFill>
              </a:rPr>
              <a:t>Animation</a:t>
            </a:r>
          </a:p>
          <a:p>
            <a:pPr marL="342900" indent="-342900">
              <a:buFont typeface="+mj-lt"/>
              <a:buAutoNum type="arabicPeriod"/>
            </a:pPr>
            <a:r>
              <a:rPr lang="en-US" sz="1400" dirty="0">
                <a:solidFill>
                  <a:schemeClr val="tx1">
                    <a:lumMod val="85000"/>
                    <a:lumOff val="15000"/>
                  </a:schemeClr>
                </a:solidFill>
              </a:rPr>
              <a:t>Drama</a:t>
            </a:r>
          </a:p>
          <a:p>
            <a:pPr marL="342900" indent="-342900">
              <a:buFont typeface="+mj-lt"/>
              <a:buAutoNum type="arabicPeriod"/>
            </a:pPr>
            <a:r>
              <a:rPr lang="en-US" sz="1400" dirty="0">
                <a:solidFill>
                  <a:schemeClr val="tx1">
                    <a:lumMod val="85000"/>
                    <a:lumOff val="15000"/>
                  </a:schemeClr>
                </a:solidFill>
              </a:rPr>
              <a:t>Comedy</a:t>
            </a:r>
          </a:p>
          <a:p>
            <a:endParaRPr lang="en-US" sz="1400" dirty="0">
              <a:solidFill>
                <a:schemeClr val="tx1">
                  <a:lumMod val="85000"/>
                  <a:lumOff val="15000"/>
                </a:schemeClr>
              </a:solidFill>
            </a:endParaRPr>
          </a:p>
        </p:txBody>
      </p:sp>
    </p:spTree>
    <p:extLst>
      <p:ext uri="{BB962C8B-B14F-4D97-AF65-F5344CB8AC3E}">
        <p14:creationId xmlns:p14="http://schemas.microsoft.com/office/powerpoint/2010/main" val="3122230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4" name="Rectangle 13">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6" name="Rectangle 15">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9" name="Straight Connector 18">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pie chart&#10;&#10;Description automatically generated">
            <a:extLst>
              <a:ext uri="{FF2B5EF4-FFF2-40B4-BE49-F238E27FC236}">
                <a16:creationId xmlns:a16="http://schemas.microsoft.com/office/drawing/2014/main" id="{9F3CD204-5D0E-661C-D5CA-96A804AB1950}"/>
              </a:ext>
            </a:extLst>
          </p:cNvPr>
          <p:cNvPicPr>
            <a:picLocks noGrp="1" noChangeAspect="1"/>
          </p:cNvPicPr>
          <p:nvPr>
            <p:ph idx="1"/>
          </p:nvPr>
        </p:nvPicPr>
        <p:blipFill>
          <a:blip r:embed="rId2"/>
          <a:stretch>
            <a:fillRect/>
          </a:stretch>
        </p:blipFill>
        <p:spPr>
          <a:xfrm>
            <a:off x="1686281" y="645106"/>
            <a:ext cx="4823208" cy="5559896"/>
          </a:xfrm>
          <a:prstGeom prst="rect">
            <a:avLst/>
          </a:prstGeom>
        </p:spPr>
      </p:pic>
      <p:sp>
        <p:nvSpPr>
          <p:cNvPr id="29" name="Rectangle 28">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26862F-27FD-3882-1930-EE6E86641E72}"/>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4400" cap="all" spc="-100"/>
              <a:t>Revenue by Movie Rating </a:t>
            </a:r>
          </a:p>
        </p:txBody>
      </p:sp>
      <p:sp>
        <p:nvSpPr>
          <p:cNvPr id="31" name="Rectangle 30">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34">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36">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4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m reel and slate">
            <a:extLst>
              <a:ext uri="{FF2B5EF4-FFF2-40B4-BE49-F238E27FC236}">
                <a16:creationId xmlns:a16="http://schemas.microsoft.com/office/drawing/2014/main" id="{9F4583AB-7C52-7532-AD69-BF540D728D6D}"/>
              </a:ext>
            </a:extLst>
          </p:cNvPr>
          <p:cNvPicPr>
            <a:picLocks noChangeAspect="1"/>
          </p:cNvPicPr>
          <p:nvPr/>
        </p:nvPicPr>
        <p:blipFill rotWithShape="1">
          <a:blip r:embed="rId2"/>
          <a:srcRect l="9062" r="28716" b="-1"/>
          <a:stretch/>
        </p:blipFill>
        <p:spPr>
          <a:xfrm>
            <a:off x="20" y="10"/>
            <a:ext cx="6392647" cy="6857990"/>
          </a:xfrm>
          <a:prstGeom prst="rect">
            <a:avLst/>
          </a:prstGeom>
        </p:spPr>
      </p:pic>
      <p:sp>
        <p:nvSpPr>
          <p:cNvPr id="11" name="Rectangle 1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73861F-6ADE-0180-4F2E-40F490574710}"/>
              </a:ext>
            </a:extLst>
          </p:cNvPr>
          <p:cNvSpPr>
            <a:spLocks noGrp="1"/>
          </p:cNvSpPr>
          <p:nvPr>
            <p:ph type="title"/>
          </p:nvPr>
        </p:nvSpPr>
        <p:spPr>
          <a:xfrm>
            <a:off x="7064082" y="642594"/>
            <a:ext cx="4472921" cy="1371600"/>
          </a:xfrm>
        </p:spPr>
        <p:txBody>
          <a:bodyPr>
            <a:normAutofit/>
          </a:bodyPr>
          <a:lstStyle/>
          <a:p>
            <a:r>
              <a:rPr lang="en-US" sz="3700"/>
              <a:t>Recommendations</a:t>
            </a:r>
          </a:p>
        </p:txBody>
      </p:sp>
      <p:sp>
        <p:nvSpPr>
          <p:cNvPr id="3" name="Content Placeholder 2">
            <a:extLst>
              <a:ext uri="{FF2B5EF4-FFF2-40B4-BE49-F238E27FC236}">
                <a16:creationId xmlns:a16="http://schemas.microsoft.com/office/drawing/2014/main" id="{A0834961-DFC4-4C2C-4499-DB6F73481A53}"/>
              </a:ext>
            </a:extLst>
          </p:cNvPr>
          <p:cNvSpPr>
            <a:spLocks noGrp="1"/>
          </p:cNvSpPr>
          <p:nvPr>
            <p:ph idx="1"/>
          </p:nvPr>
        </p:nvSpPr>
        <p:spPr>
          <a:xfrm>
            <a:off x="7064082" y="2103120"/>
            <a:ext cx="4472922" cy="3931920"/>
          </a:xfrm>
        </p:spPr>
        <p:txBody>
          <a:bodyPr>
            <a:normAutofit/>
          </a:bodyPr>
          <a:lstStyle/>
          <a:p>
            <a:r>
              <a:rPr lang="en-US" dirty="0"/>
              <a:t>Promote movies that generate the most revenue.</a:t>
            </a:r>
          </a:p>
          <a:p>
            <a:r>
              <a:rPr lang="en-US" dirty="0"/>
              <a:t>Run bigger ad campaigns in countries that generate the most revenue. Especially in countries like India, China, and the United States. Since this countries have very large populations. </a:t>
            </a:r>
          </a:p>
          <a:p>
            <a:r>
              <a:rPr lang="en-US" dirty="0"/>
              <a:t>Promote Rockbuster Loyalist on company social media. Offer them rewards for there loyalty.</a:t>
            </a:r>
          </a:p>
        </p:txBody>
      </p:sp>
    </p:spTree>
    <p:extLst>
      <p:ext uri="{BB962C8B-B14F-4D97-AF65-F5344CB8AC3E}">
        <p14:creationId xmlns:p14="http://schemas.microsoft.com/office/powerpoint/2010/main" val="72854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B54E-D9F6-B68B-FD51-CD6F0252C830}"/>
              </a:ext>
            </a:extLst>
          </p:cNvPr>
          <p:cNvSpPr>
            <a:spLocks noGrp="1"/>
          </p:cNvSpPr>
          <p:nvPr>
            <p:ph type="title"/>
          </p:nvPr>
        </p:nvSpPr>
        <p:spPr/>
        <p:txBody>
          <a:bodyPr/>
          <a:lstStyle/>
          <a:p>
            <a:r>
              <a:rPr lang="en-US"/>
              <a:t>FIN</a:t>
            </a:r>
            <a:endParaRPr lang="en-US" dirty="0"/>
          </a:p>
        </p:txBody>
      </p:sp>
      <p:graphicFrame>
        <p:nvGraphicFramePr>
          <p:cNvPr id="7" name="Content Placeholder 2">
            <a:extLst>
              <a:ext uri="{FF2B5EF4-FFF2-40B4-BE49-F238E27FC236}">
                <a16:creationId xmlns:a16="http://schemas.microsoft.com/office/drawing/2014/main" id="{4CB7F312-2EDB-ACD4-CA2B-C76111B092D0}"/>
              </a:ext>
            </a:extLst>
          </p:cNvPr>
          <p:cNvGraphicFramePr>
            <a:graphicFrameLocks noGrp="1"/>
          </p:cNvGraphicFramePr>
          <p:nvPr>
            <p:ph idx="1"/>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858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622B0D0E-0908-9EFE-5CE2-17096174D70D}"/>
              </a:ext>
            </a:extLst>
          </p:cNvPr>
          <p:cNvSpPr>
            <a:spLocks noGrp="1"/>
          </p:cNvSpPr>
          <p:nvPr>
            <p:ph type="title"/>
          </p:nvPr>
        </p:nvSpPr>
        <p:spPr>
          <a:xfrm>
            <a:off x="1192625" y="1420706"/>
            <a:ext cx="3466540" cy="4016587"/>
          </a:xfrm>
        </p:spPr>
        <p:txBody>
          <a:bodyPr>
            <a:normAutofit/>
          </a:bodyPr>
          <a:lstStyle/>
          <a:p>
            <a:r>
              <a:rPr lang="en-US" sz="3600" dirty="0">
                <a:effectLst/>
                <a:latin typeface="Calibri" panose="020F0502020204030204" pitchFamily="34" charset="0"/>
                <a:ea typeface="Calibri" panose="020F0502020204030204" pitchFamily="34" charset="0"/>
                <a:cs typeface="Times New Roman" panose="02020603050405020304" pitchFamily="18" charset="0"/>
              </a:rPr>
              <a:t>Hey what movies are you watching??</a:t>
            </a:r>
            <a:endParaRPr lang="en-US" sz="3600" dirty="0"/>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7051E0-A006-0F35-B77D-856B295553D5}"/>
              </a:ext>
            </a:extLst>
          </p:cNvPr>
          <p:cNvSpPr>
            <a:spLocks noGrp="1"/>
          </p:cNvSpPr>
          <p:nvPr>
            <p:ph idx="1"/>
          </p:nvPr>
        </p:nvSpPr>
        <p:spPr>
          <a:xfrm>
            <a:off x="5236723" y="1420706"/>
            <a:ext cx="5514758" cy="4016587"/>
          </a:xfrm>
        </p:spPr>
        <p:txBody>
          <a:bodyPr anchor="ctr">
            <a:normAutofit/>
          </a:bodyPr>
          <a:lstStyle/>
          <a:p>
            <a:pPr marL="0" indent="0">
              <a:buNone/>
            </a:pPr>
            <a:r>
              <a:rPr lang="en-US"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Ever since Louis Le Prince first film production was introduced to the world, humanity has been captivated by the silver screen. Prince’s motion picture, “Roundhay Garden” started something that would change the world 100 times over. We’re going to discuss how Rockbuster Stealth LLC can continue to change to the world through the power of the motion picture, by way of a new stream service. It will be a tough battle against the likes of Netflix and Amazon prime and a host of other stream service, but we will get it done let’s get into it!!</a:t>
            </a:r>
          </a:p>
          <a:p>
            <a:pPr marL="0" indent="0">
              <a:buNone/>
            </a:pPr>
            <a:endParaRPr lang="en-US" dirty="0">
              <a:solidFill>
                <a:schemeClr val="tx1">
                  <a:lumMod val="75000"/>
                  <a:lumOff val="25000"/>
                </a:schemeClr>
              </a:solidFill>
            </a:endParaRPr>
          </a:p>
        </p:txBody>
      </p:sp>
    </p:spTree>
    <p:extLst>
      <p:ext uri="{BB962C8B-B14F-4D97-AF65-F5344CB8AC3E}">
        <p14:creationId xmlns:p14="http://schemas.microsoft.com/office/powerpoint/2010/main" val="3894865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id="{065FAA58-0EDC-412F-A5F8-01968BE60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18237-DC83-4AC1-1B7B-E5FB7D839F03}"/>
              </a:ext>
            </a:extLst>
          </p:cNvPr>
          <p:cNvSpPr>
            <a:spLocks noGrp="1"/>
          </p:cNvSpPr>
          <p:nvPr>
            <p:ph type="title"/>
          </p:nvPr>
        </p:nvSpPr>
        <p:spPr>
          <a:xfrm>
            <a:off x="983887" y="1185059"/>
            <a:ext cx="3491832" cy="4487882"/>
          </a:xfrm>
        </p:spPr>
        <p:txBody>
          <a:bodyPr>
            <a:normAutofit/>
          </a:bodyPr>
          <a:lstStyle/>
          <a:p>
            <a:pPr algn="ctr"/>
            <a:r>
              <a:rPr lang="en-US" sz="4400">
                <a:solidFill>
                  <a:schemeClr val="tx1"/>
                </a:solidFill>
              </a:rPr>
              <a:t>Objective </a:t>
            </a:r>
          </a:p>
        </p:txBody>
      </p:sp>
      <p:sp>
        <p:nvSpPr>
          <p:cNvPr id="17" name="Rectangle 9">
            <a:extLst>
              <a:ext uri="{FF2B5EF4-FFF2-40B4-BE49-F238E27FC236}">
                <a16:creationId xmlns:a16="http://schemas.microsoft.com/office/drawing/2014/main" id="{52DA11B6-B538-4624-9628-98B823D76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3494" y="276008"/>
            <a:ext cx="6463060" cy="6305984"/>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CFB1CB5B-67A5-45DB-B8E1-7A09A642E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08842" y="438912"/>
            <a:ext cx="6132365" cy="5980176"/>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310CF4B6-4C84-BF12-E972-5BE521A207EF}"/>
              </a:ext>
            </a:extLst>
          </p:cNvPr>
          <p:cNvSpPr>
            <a:spLocks noGrp="1"/>
          </p:cNvSpPr>
          <p:nvPr>
            <p:ph idx="1"/>
          </p:nvPr>
        </p:nvSpPr>
        <p:spPr>
          <a:xfrm>
            <a:off x="6096000" y="936416"/>
            <a:ext cx="5178168" cy="4985169"/>
          </a:xfrm>
        </p:spPr>
        <p:txBody>
          <a:bodyPr anchor="ctr">
            <a:normAutofit/>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This analysis will answer a few business questions that will better help Rockbuster Stealth future performance. The data used is data gathered from 2020.</a:t>
            </a:r>
          </a:p>
          <a:p>
            <a:pPr marL="0" marR="0" indent="0">
              <a:spcBef>
                <a:spcPts val="0"/>
              </a:spcBef>
              <a:spcAft>
                <a:spcPts val="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276315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3" name="Rectangle 12">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7" name="Group 1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8" name="Straight Connector 17">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12BEBF1F-CFC5-A4F5-8937-66A698AF4BA2}"/>
              </a:ext>
            </a:extLst>
          </p:cNvPr>
          <p:cNvPicPr>
            <a:picLocks noChangeAspect="1"/>
          </p:cNvPicPr>
          <p:nvPr/>
        </p:nvPicPr>
        <p:blipFill rotWithShape="1">
          <a:blip r:embed="rId2"/>
          <a:srcRect b="6250"/>
          <a:stretch/>
        </p:blipFill>
        <p:spPr>
          <a:xfrm>
            <a:off x="20" y="-22"/>
            <a:ext cx="12191977" cy="6858022"/>
          </a:xfrm>
          <a:prstGeom prst="rect">
            <a:avLst/>
          </a:prstGeom>
        </p:spPr>
      </p:pic>
      <p:sp>
        <p:nvSpPr>
          <p:cNvPr id="24" name="Rectangle 2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DA05C-E2BB-F743-D16D-32D4CCF3938B}"/>
              </a:ext>
            </a:extLst>
          </p:cNvPr>
          <p:cNvSpPr>
            <a:spLocks noGrp="1"/>
          </p:cNvSpPr>
          <p:nvPr>
            <p:ph type="title"/>
          </p:nvPr>
        </p:nvSpPr>
        <p:spPr>
          <a:xfrm>
            <a:off x="643466" y="643467"/>
            <a:ext cx="5452529" cy="3569242"/>
          </a:xfrm>
        </p:spPr>
        <p:txBody>
          <a:bodyPr vert="horz" lIns="91440" tIns="45720" rIns="91440" bIns="45720" rtlCol="0" anchor="t">
            <a:normAutofit/>
          </a:bodyPr>
          <a:lstStyle/>
          <a:p>
            <a:pPr>
              <a:lnSpc>
                <a:spcPct val="83000"/>
              </a:lnSpc>
            </a:pPr>
            <a:r>
              <a:rPr lang="en-US" sz="6000" cap="all" spc="-100">
                <a:solidFill>
                  <a:schemeClr val="bg1"/>
                </a:solidFill>
              </a:rPr>
              <a:t>Key Questions</a:t>
            </a:r>
          </a:p>
        </p:txBody>
      </p:sp>
      <p:sp>
        <p:nvSpPr>
          <p:cNvPr id="26" name="Rectangle 25">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E2DB2B6-7C22-D700-69DB-14B95BDCB8F3}"/>
              </a:ext>
            </a:extLst>
          </p:cNvPr>
          <p:cNvSpPr txBox="1"/>
          <p:nvPr/>
        </p:nvSpPr>
        <p:spPr>
          <a:xfrm>
            <a:off x="643466" y="2642717"/>
            <a:ext cx="9715500" cy="1754326"/>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Which movies contributed the most/least to revenue gain?</a:t>
            </a:r>
          </a:p>
          <a:p>
            <a:pPr marL="285750" marR="0" indent="-28575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was the average rental duration for all videos?</a:t>
            </a:r>
          </a:p>
          <a:p>
            <a:pPr marL="285750" marR="0" indent="-28575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Which countries are Rockbuster customers based in?</a:t>
            </a:r>
          </a:p>
          <a:p>
            <a:pPr marL="285750" marR="0" indent="-28575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Where are customers with a high lifetime value based?</a:t>
            </a:r>
          </a:p>
          <a:p>
            <a:pPr marL="285750" marR="0" indent="-28575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Do sales figures vary between geographic regions?</a:t>
            </a:r>
          </a:p>
          <a:p>
            <a:pPr marL="0" marR="0">
              <a:spcBef>
                <a:spcPts val="0"/>
              </a:spcBef>
              <a:spcAft>
                <a:spcPts val="0"/>
              </a:spcAft>
            </a:pP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887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2C77D-C3CB-3823-436F-8C3E9CA69385}"/>
              </a:ext>
            </a:extLst>
          </p:cNvPr>
          <p:cNvSpPr>
            <a:spLocks noGrp="1"/>
          </p:cNvSpPr>
          <p:nvPr>
            <p:ph type="title"/>
          </p:nvPr>
        </p:nvSpPr>
        <p:spPr/>
        <p:txBody>
          <a:bodyPr/>
          <a:lstStyle/>
          <a:p>
            <a:pPr marR="0" lvl="0" algn="ctr">
              <a:spcBef>
                <a:spcPts val="0"/>
              </a:spcBef>
              <a:spcAft>
                <a:spcPts val="0"/>
              </a:spcAft>
            </a:pPr>
            <a:r>
              <a:rPr lang="en-US" sz="1800" dirty="0">
                <a:effectLst/>
                <a:latin typeface="+mn-lt"/>
                <a:ea typeface="Calibri" panose="020F0502020204030204" pitchFamily="34" charset="0"/>
                <a:cs typeface="Times New Roman" panose="02020603050405020304" pitchFamily="18" charset="0"/>
              </a:rPr>
              <a:t>Frist</a:t>
            </a:r>
            <a:r>
              <a:rPr lang="en-US" sz="1800" dirty="0">
                <a:latin typeface="+mn-lt"/>
                <a:ea typeface="Calibri" panose="020F0502020204030204" pitchFamily="34" charset="0"/>
                <a:cs typeface="Times New Roman" panose="02020603050405020304" pitchFamily="18" charset="0"/>
              </a:rPr>
              <a:t>, </a:t>
            </a:r>
            <a:r>
              <a:rPr lang="en-US" sz="1800" dirty="0">
                <a:effectLst/>
                <a:latin typeface="+mn-lt"/>
                <a:ea typeface="Calibri" panose="020F0502020204030204" pitchFamily="34" charset="0"/>
                <a:cs typeface="Times New Roman" panose="02020603050405020304" pitchFamily="18" charset="0"/>
              </a:rPr>
              <a:t>we start with the movies that bring in the most money and those movies nobody wants or the movies that bring in the least amount of revenue.</a:t>
            </a:r>
            <a:br>
              <a:rPr lang="en-US" sz="1800" dirty="0">
                <a:effectLst/>
                <a:latin typeface="+mn-lt"/>
                <a:ea typeface="Calibri" panose="020F0502020204030204" pitchFamily="34" charset="0"/>
                <a:cs typeface="Times New Roman" panose="02020603050405020304" pitchFamily="18" charset="0"/>
              </a:rPr>
            </a:br>
            <a:r>
              <a:rPr lang="en-US" sz="1800" dirty="0">
                <a:effectLst/>
                <a:latin typeface="+mn-lt"/>
                <a:ea typeface="Calibri" panose="020F0502020204030204" pitchFamily="34" charset="0"/>
                <a:cs typeface="Times New Roman" panose="02020603050405020304" pitchFamily="18" charset="0"/>
              </a:rPr>
              <a:t> </a:t>
            </a:r>
          </a:p>
        </p:txBody>
      </p:sp>
      <p:sp>
        <p:nvSpPr>
          <p:cNvPr id="4" name="Text Placeholder 3">
            <a:extLst>
              <a:ext uri="{FF2B5EF4-FFF2-40B4-BE49-F238E27FC236}">
                <a16:creationId xmlns:a16="http://schemas.microsoft.com/office/drawing/2014/main" id="{5CFFEF14-7DDF-BAD5-5C51-5E3F3006E60F}"/>
              </a:ext>
            </a:extLst>
          </p:cNvPr>
          <p:cNvSpPr>
            <a:spLocks noGrp="1"/>
          </p:cNvSpPr>
          <p:nvPr>
            <p:ph type="body" idx="1"/>
          </p:nvPr>
        </p:nvSpPr>
        <p:spPr/>
        <p:txBody>
          <a:bodyPr>
            <a:normAutofit/>
          </a:bodyPr>
          <a:lstStyle/>
          <a:p>
            <a:pPr algn="ctr"/>
            <a:r>
              <a:rPr lang="en-US" sz="1800" u="sng" dirty="0">
                <a:solidFill>
                  <a:srgbClr val="333333"/>
                </a:solidFill>
                <a:effectLst/>
                <a:latin typeface="Times New Roman" panose="02020603050405020304" pitchFamily="18" charset="0"/>
              </a:rPr>
              <a:t>Top 10 Money Making Movies </a:t>
            </a:r>
            <a:endParaRPr lang="en-US" dirty="0">
              <a:effectLst/>
            </a:endParaRPr>
          </a:p>
          <a:p>
            <a:endParaRPr lang="en-US" dirty="0"/>
          </a:p>
        </p:txBody>
      </p:sp>
      <p:pic>
        <p:nvPicPr>
          <p:cNvPr id="9" name="Content Placeholder 8" descr="Table&#10;&#10;Description automatically generated">
            <a:extLst>
              <a:ext uri="{FF2B5EF4-FFF2-40B4-BE49-F238E27FC236}">
                <a16:creationId xmlns:a16="http://schemas.microsoft.com/office/drawing/2014/main" id="{9F5F57FC-953C-93D3-8F8E-142BA0FAC72E}"/>
              </a:ext>
            </a:extLst>
          </p:cNvPr>
          <p:cNvPicPr>
            <a:picLocks noGrp="1" noChangeAspect="1"/>
          </p:cNvPicPr>
          <p:nvPr>
            <p:ph sz="half" idx="2"/>
          </p:nvPr>
        </p:nvPicPr>
        <p:blipFill>
          <a:blip r:embed="rId2"/>
          <a:stretch>
            <a:fillRect/>
          </a:stretch>
        </p:blipFill>
        <p:spPr>
          <a:xfrm>
            <a:off x="1579562" y="2875756"/>
            <a:ext cx="3644900" cy="2997200"/>
          </a:xfrm>
        </p:spPr>
      </p:pic>
      <p:sp>
        <p:nvSpPr>
          <p:cNvPr id="6" name="Text Placeholder 5">
            <a:extLst>
              <a:ext uri="{FF2B5EF4-FFF2-40B4-BE49-F238E27FC236}">
                <a16:creationId xmlns:a16="http://schemas.microsoft.com/office/drawing/2014/main" id="{768200F9-981D-DB3F-868B-B12DD6369595}"/>
              </a:ext>
            </a:extLst>
          </p:cNvPr>
          <p:cNvSpPr>
            <a:spLocks noGrp="1"/>
          </p:cNvSpPr>
          <p:nvPr>
            <p:ph type="body" sz="quarter" idx="3"/>
          </p:nvPr>
        </p:nvSpPr>
        <p:spPr/>
        <p:txBody>
          <a:bodyPr>
            <a:normAutofit/>
          </a:bodyPr>
          <a:lstStyle/>
          <a:p>
            <a:pPr algn="ctr"/>
            <a:r>
              <a:rPr lang="en-US" sz="1800" u="sng" dirty="0">
                <a:solidFill>
                  <a:srgbClr val="333333"/>
                </a:solidFill>
                <a:effectLst/>
                <a:latin typeface="Times New Roman" panose="02020603050405020304" pitchFamily="18" charset="0"/>
              </a:rPr>
              <a:t>Nothing to Write Home About</a:t>
            </a:r>
          </a:p>
          <a:p>
            <a:pPr algn="ctr"/>
            <a:endParaRPr lang="en-US" dirty="0">
              <a:effectLst/>
            </a:endParaRPr>
          </a:p>
        </p:txBody>
      </p:sp>
      <p:pic>
        <p:nvPicPr>
          <p:cNvPr id="11" name="Content Placeholder 10" descr="Table&#10;&#10;Description automatically generated">
            <a:extLst>
              <a:ext uri="{FF2B5EF4-FFF2-40B4-BE49-F238E27FC236}">
                <a16:creationId xmlns:a16="http://schemas.microsoft.com/office/drawing/2014/main" id="{661F5A63-83AE-3AAA-DCF2-88E93156877C}"/>
              </a:ext>
            </a:extLst>
          </p:cNvPr>
          <p:cNvPicPr>
            <a:picLocks noGrp="1" noChangeAspect="1"/>
          </p:cNvPicPr>
          <p:nvPr>
            <p:ph sz="quarter" idx="4"/>
          </p:nvPr>
        </p:nvPicPr>
        <p:blipFill>
          <a:blip r:embed="rId3"/>
          <a:stretch>
            <a:fillRect/>
          </a:stretch>
        </p:blipFill>
        <p:spPr>
          <a:xfrm>
            <a:off x="7100886" y="2791701"/>
            <a:ext cx="3511551" cy="3049505"/>
          </a:xfrm>
        </p:spPr>
      </p:pic>
    </p:spTree>
    <p:extLst>
      <p:ext uri="{BB962C8B-B14F-4D97-AF65-F5344CB8AC3E}">
        <p14:creationId xmlns:p14="http://schemas.microsoft.com/office/powerpoint/2010/main" val="242525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E8D93C5-28EB-42D0-86CE-D80495565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3" name="Rectangle 32">
            <a:extLst>
              <a:ext uri="{FF2B5EF4-FFF2-40B4-BE49-F238E27FC236}">
                <a16:creationId xmlns:a16="http://schemas.microsoft.com/office/drawing/2014/main" id="{AB1B1E7D-F76D-4744-AF85-239E6998A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5" name="Rectangle 34">
            <a:extLst>
              <a:ext uri="{FF2B5EF4-FFF2-40B4-BE49-F238E27FC236}">
                <a16:creationId xmlns:a16="http://schemas.microsoft.com/office/drawing/2014/main" id="{3BB65211-00DB-45B6-A223-033B2D19C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7" name="Group 36">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38" name="Straight Connector 37">
              <a:extLst>
                <a:ext uri="{FF2B5EF4-FFF2-40B4-BE49-F238E27FC236}">
                  <a16:creationId xmlns:a16="http://schemas.microsoft.com/office/drawing/2014/main" id="{14DF524F-3FEF-4236-90C6-820E876A94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00A003-1BE9-49C2-8E57-DCD9B870F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BF0991-F9A1-4282-99DB-92D70239F6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Table&#10;&#10;Description automatically generated">
            <a:extLst>
              <a:ext uri="{FF2B5EF4-FFF2-40B4-BE49-F238E27FC236}">
                <a16:creationId xmlns:a16="http://schemas.microsoft.com/office/drawing/2014/main" id="{F9D9F978-2D67-598B-1B63-116F0C123CBB}"/>
              </a:ext>
            </a:extLst>
          </p:cNvPr>
          <p:cNvPicPr>
            <a:picLocks noGrp="1" noChangeAspect="1"/>
          </p:cNvPicPr>
          <p:nvPr>
            <p:ph idx="1"/>
          </p:nvPr>
        </p:nvPicPr>
        <p:blipFill>
          <a:blip r:embed="rId2"/>
          <a:stretch>
            <a:fillRect/>
          </a:stretch>
        </p:blipFill>
        <p:spPr>
          <a:xfrm>
            <a:off x="2117172" y="645106"/>
            <a:ext cx="3961425" cy="5559896"/>
          </a:xfrm>
          <a:prstGeom prst="rect">
            <a:avLst/>
          </a:prstGeom>
        </p:spPr>
      </p:pic>
      <p:sp>
        <p:nvSpPr>
          <p:cNvPr id="48" name="Rectangle 47">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1CF19C3D-F8C8-B0BC-0A19-378C4C993FFB}"/>
              </a:ext>
            </a:extLst>
          </p:cNvPr>
          <p:cNvSpPr>
            <a:spLocks noGrp="1"/>
          </p:cNvSpPr>
          <p:nvPr>
            <p:ph type="title"/>
          </p:nvPr>
        </p:nvSpPr>
        <p:spPr>
          <a:xfrm>
            <a:off x="8560024" y="1559768"/>
            <a:ext cx="3238829" cy="3135379"/>
          </a:xfrm>
        </p:spPr>
        <p:txBody>
          <a:bodyPr vert="horz" lIns="91440" tIns="45720" rIns="91440" bIns="45720" rtlCol="0" anchor="ctr">
            <a:normAutofit/>
          </a:bodyPr>
          <a:lstStyle/>
          <a:p>
            <a:pPr algn="ctr">
              <a:lnSpc>
                <a:spcPct val="83000"/>
              </a:lnSpc>
            </a:pPr>
            <a:r>
              <a:rPr lang="en-US" sz="3700" cap="all" spc="-100"/>
              <a:t>Here you can see the rental duration by Genre</a:t>
            </a:r>
          </a:p>
        </p:txBody>
      </p:sp>
      <p:sp>
        <p:nvSpPr>
          <p:cNvPr id="50" name="Rectangle 49">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52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9" name="Rectangle 58">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61" name="Rectangle 60">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3" name="Group 62">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4" name="Straight Connector 63">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8" name="Rectangle 67">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DFFCFB47-3C9E-4532-8065-D3633A77B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67A625B-A166-4C03-ADD8-0535D718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35A5F97-C3A9-4101-8F5C-06E22105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pic>
        <p:nvPicPr>
          <p:cNvPr id="5" name="Content Placeholder 4" descr="Map&#10;&#10;Description automatically generated">
            <a:extLst>
              <a:ext uri="{FF2B5EF4-FFF2-40B4-BE49-F238E27FC236}">
                <a16:creationId xmlns:a16="http://schemas.microsoft.com/office/drawing/2014/main" id="{3DCF38B5-9C19-5DF1-7AD5-5167CB37A190}"/>
              </a:ext>
            </a:extLst>
          </p:cNvPr>
          <p:cNvPicPr>
            <a:picLocks noGrp="1" noChangeAspect="1"/>
          </p:cNvPicPr>
          <p:nvPr>
            <p:ph idx="1"/>
          </p:nvPr>
        </p:nvPicPr>
        <p:blipFill rotWithShape="1">
          <a:blip r:embed="rId2"/>
          <a:srcRect r="6386" b="-1"/>
          <a:stretch/>
        </p:blipFill>
        <p:spPr>
          <a:xfrm>
            <a:off x="806117" y="809244"/>
            <a:ext cx="6583680" cy="5239512"/>
          </a:xfrm>
          <a:prstGeom prst="rect">
            <a:avLst/>
          </a:prstGeom>
          <a:ln w="6350" cap="sq">
            <a:noFill/>
            <a:miter lim="800000"/>
          </a:ln>
        </p:spPr>
      </p:pic>
      <p:sp>
        <p:nvSpPr>
          <p:cNvPr id="76" name="Rectangle 75">
            <a:extLst>
              <a:ext uri="{FF2B5EF4-FFF2-40B4-BE49-F238E27FC236}">
                <a16:creationId xmlns:a16="http://schemas.microsoft.com/office/drawing/2014/main" id="{00239F34-0E2D-4746-AAA9-920BD6063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8" name="Straight Connector 77">
            <a:extLst>
              <a:ext uri="{FF2B5EF4-FFF2-40B4-BE49-F238E27FC236}">
                <a16:creationId xmlns:a16="http://schemas.microsoft.com/office/drawing/2014/main" id="{82079E22-5065-47F9-AFCA-63C0DF2267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098EF8-6D81-466E-A59B-778568FCF6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CB163DD-56F6-482F-862E-B6B9244DA6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44EF4DE-2334-4B49-8DC2-FDAC562A1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4981C1-3129-65A5-1941-03140B6A7F5D}"/>
              </a:ext>
            </a:extLst>
          </p:cNvPr>
          <p:cNvSpPr>
            <a:spLocks noGrp="1"/>
          </p:cNvSpPr>
          <p:nvPr>
            <p:ph type="title"/>
          </p:nvPr>
        </p:nvSpPr>
        <p:spPr>
          <a:xfrm>
            <a:off x="8560024" y="1442916"/>
            <a:ext cx="3238829" cy="3252231"/>
          </a:xfrm>
        </p:spPr>
        <p:txBody>
          <a:bodyPr vert="horz" lIns="91440" tIns="45720" rIns="91440" bIns="45720" rtlCol="0" anchor="ctr">
            <a:normAutofit/>
          </a:bodyPr>
          <a:lstStyle/>
          <a:p>
            <a:pPr algn="ctr">
              <a:lnSpc>
                <a:spcPct val="83000"/>
              </a:lnSpc>
            </a:pPr>
            <a:r>
              <a:rPr lang="en-US" sz="1200" cap="all" spc="-100"/>
              <a:t>Rockbusters loyalist are all over the world, but these countries are where Rockbuster is loved the most. </a:t>
            </a:r>
            <a:br>
              <a:rPr lang="en-US" sz="1200" cap="all" spc="-100"/>
            </a:br>
            <a:r>
              <a:rPr lang="en-US" sz="1200" cap="all" spc="-100"/>
              <a:t>Top countries:</a:t>
            </a:r>
            <a:br>
              <a:rPr lang="en-US" sz="1200" cap="all" spc="-100"/>
            </a:br>
            <a:br>
              <a:rPr lang="en-US" sz="1200" cap="all" spc="-100"/>
            </a:br>
            <a:r>
              <a:rPr lang="en-US" sz="1200" cap="all" spc="-100"/>
              <a:t> 1. India = 60</a:t>
            </a:r>
            <a:br>
              <a:rPr lang="en-US" sz="1200" cap="all" spc="-100"/>
            </a:br>
            <a:r>
              <a:rPr lang="en-US" sz="1200" cap="all" spc="-100"/>
              <a:t> 2. China = 53</a:t>
            </a:r>
            <a:br>
              <a:rPr lang="en-US" sz="1200" cap="all" spc="-100"/>
            </a:br>
            <a:r>
              <a:rPr lang="en-US" sz="1200" cap="all" spc="-100"/>
              <a:t>3. United States = 36</a:t>
            </a:r>
            <a:br>
              <a:rPr lang="en-US" sz="1200" cap="all" spc="-100"/>
            </a:br>
            <a:r>
              <a:rPr lang="en-US" sz="1200" cap="all" spc="-100"/>
              <a:t>4. Japan = 31</a:t>
            </a:r>
            <a:br>
              <a:rPr lang="en-US" sz="1200" cap="all" spc="-100"/>
            </a:br>
            <a:r>
              <a:rPr lang="en-US" sz="1200" cap="all" spc="-100"/>
              <a:t>5. Mexico = 30</a:t>
            </a:r>
            <a:br>
              <a:rPr lang="en-US" sz="1200" cap="all" spc="-100"/>
            </a:br>
            <a:r>
              <a:rPr lang="en-US" sz="1200" cap="all" spc="-100"/>
              <a:t> 6. Brazil = 28</a:t>
            </a:r>
            <a:br>
              <a:rPr lang="en-US" sz="1200" cap="all" spc="-100"/>
            </a:br>
            <a:r>
              <a:rPr lang="en-US" sz="1200" cap="all" spc="-100"/>
              <a:t>7. Russian Federation = 28</a:t>
            </a:r>
            <a:br>
              <a:rPr lang="en-US" sz="1200" cap="all" spc="-100"/>
            </a:br>
            <a:r>
              <a:rPr lang="en-US" sz="1200" cap="all" spc="-100"/>
              <a:t>8. Philippines = 20</a:t>
            </a:r>
            <a:br>
              <a:rPr lang="en-US" sz="1200" cap="all" spc="-100"/>
            </a:br>
            <a:r>
              <a:rPr lang="en-US" sz="1200" cap="all" spc="-100"/>
              <a:t>9. Turkey = 15</a:t>
            </a:r>
            <a:br>
              <a:rPr lang="en-US" sz="1200" cap="all" spc="-100"/>
            </a:br>
            <a:r>
              <a:rPr lang="en-US" sz="1200" cap="all" spc="-100"/>
              <a:t>10. Indonesia = 14</a:t>
            </a:r>
            <a:br>
              <a:rPr lang="en-US" sz="1200" cap="all" spc="-100"/>
            </a:br>
            <a:endParaRPr lang="en-US" sz="1200" cap="all" spc="-100"/>
          </a:p>
        </p:txBody>
      </p:sp>
    </p:spTree>
    <p:extLst>
      <p:ext uri="{BB962C8B-B14F-4D97-AF65-F5344CB8AC3E}">
        <p14:creationId xmlns:p14="http://schemas.microsoft.com/office/powerpoint/2010/main" val="22558966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6159F7F0-35CA-4027-A08E-C9716E3B931A}"/>
              </a:ext>
            </a:extLst>
          </p:cNvPr>
          <p:cNvSpPr>
            <a:spLocks noGrp="1"/>
          </p:cNvSpPr>
          <p:nvPr>
            <p:ph type="title"/>
          </p:nvPr>
        </p:nvSpPr>
        <p:spPr>
          <a:xfrm>
            <a:off x="573409" y="559477"/>
            <a:ext cx="3765200" cy="5709931"/>
          </a:xfrm>
        </p:spPr>
        <p:txBody>
          <a:bodyPr>
            <a:normAutofit/>
          </a:bodyPr>
          <a:lstStyle/>
          <a:p>
            <a:pPr algn="ctr"/>
            <a:r>
              <a:rPr lang="en-US" dirty="0"/>
              <a:t>Rockbuster Top 5 Loyalist</a:t>
            </a:r>
            <a:endParaRPr lang="en-US"/>
          </a:p>
        </p:txBody>
      </p:sp>
      <p:sp>
        <p:nvSpPr>
          <p:cNvPr id="16" name="Rectangle 15">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7" name="Table 7">
            <a:extLst>
              <a:ext uri="{FF2B5EF4-FFF2-40B4-BE49-F238E27FC236}">
                <a16:creationId xmlns:a16="http://schemas.microsoft.com/office/drawing/2014/main" id="{13F0C96E-2DCB-A3EE-074B-79F496F96059}"/>
              </a:ext>
            </a:extLst>
          </p:cNvPr>
          <p:cNvGraphicFramePr>
            <a:graphicFrameLocks noGrp="1"/>
          </p:cNvGraphicFramePr>
          <p:nvPr>
            <p:ph idx="1"/>
            <p:extLst>
              <p:ext uri="{D42A27DB-BD31-4B8C-83A1-F6EECF244321}">
                <p14:modId xmlns:p14="http://schemas.microsoft.com/office/powerpoint/2010/main" val="2660413316"/>
              </p:ext>
            </p:extLst>
          </p:nvPr>
        </p:nvGraphicFramePr>
        <p:xfrm>
          <a:off x="5478124" y="1044923"/>
          <a:ext cx="5906183" cy="4742767"/>
        </p:xfrm>
        <a:graphic>
          <a:graphicData uri="http://schemas.openxmlformats.org/drawingml/2006/table">
            <a:tbl>
              <a:tblPr firstRow="1" bandRow="1">
                <a:tableStyleId>{5C22544A-7EE6-4342-B048-85BDC9FD1C3A}</a:tableStyleId>
              </a:tblPr>
              <a:tblGrid>
                <a:gridCol w="1762945">
                  <a:extLst>
                    <a:ext uri="{9D8B030D-6E8A-4147-A177-3AD203B41FA5}">
                      <a16:colId xmlns:a16="http://schemas.microsoft.com/office/drawing/2014/main" val="3323788287"/>
                    </a:ext>
                  </a:extLst>
                </a:gridCol>
                <a:gridCol w="1285613">
                  <a:extLst>
                    <a:ext uri="{9D8B030D-6E8A-4147-A177-3AD203B41FA5}">
                      <a16:colId xmlns:a16="http://schemas.microsoft.com/office/drawing/2014/main" val="2994783378"/>
                    </a:ext>
                  </a:extLst>
                </a:gridCol>
                <a:gridCol w="1476546">
                  <a:extLst>
                    <a:ext uri="{9D8B030D-6E8A-4147-A177-3AD203B41FA5}">
                      <a16:colId xmlns:a16="http://schemas.microsoft.com/office/drawing/2014/main" val="1948027011"/>
                    </a:ext>
                  </a:extLst>
                </a:gridCol>
                <a:gridCol w="1381079">
                  <a:extLst>
                    <a:ext uri="{9D8B030D-6E8A-4147-A177-3AD203B41FA5}">
                      <a16:colId xmlns:a16="http://schemas.microsoft.com/office/drawing/2014/main" val="3755460352"/>
                    </a:ext>
                  </a:extLst>
                </a:gridCol>
              </a:tblGrid>
              <a:tr h="847741">
                <a:tc>
                  <a:txBody>
                    <a:bodyPr/>
                    <a:lstStyle/>
                    <a:p>
                      <a:r>
                        <a:rPr lang="en-US" sz="2300"/>
                        <a:t>Name </a:t>
                      </a:r>
                    </a:p>
                  </a:txBody>
                  <a:tcPr marL="114560" marR="114560" marT="57280" marB="57280"/>
                </a:tc>
                <a:tc>
                  <a:txBody>
                    <a:bodyPr/>
                    <a:lstStyle/>
                    <a:p>
                      <a:r>
                        <a:rPr lang="en-US" sz="2300"/>
                        <a:t>City </a:t>
                      </a:r>
                    </a:p>
                  </a:txBody>
                  <a:tcPr marL="114560" marR="114560" marT="57280" marB="57280"/>
                </a:tc>
                <a:tc>
                  <a:txBody>
                    <a:bodyPr/>
                    <a:lstStyle/>
                    <a:p>
                      <a:r>
                        <a:rPr lang="en-US" sz="2300"/>
                        <a:t>Country </a:t>
                      </a:r>
                    </a:p>
                  </a:txBody>
                  <a:tcPr marL="114560" marR="114560" marT="57280" marB="57280"/>
                </a:tc>
                <a:tc>
                  <a:txBody>
                    <a:bodyPr/>
                    <a:lstStyle/>
                    <a:p>
                      <a:r>
                        <a:rPr lang="en-US" sz="2300"/>
                        <a:t>Amount Spent</a:t>
                      </a:r>
                    </a:p>
                  </a:txBody>
                  <a:tcPr marL="114560" marR="114560" marT="57280" marB="57280"/>
                </a:tc>
                <a:extLst>
                  <a:ext uri="{0D108BD9-81ED-4DB2-BD59-A6C34878D82A}">
                    <a16:rowId xmlns:a16="http://schemas.microsoft.com/office/drawing/2014/main" val="1577356283"/>
                  </a:ext>
                </a:extLst>
              </a:tr>
              <a:tr h="504062">
                <a:tc>
                  <a:txBody>
                    <a:bodyPr/>
                    <a:lstStyle/>
                    <a:p>
                      <a:r>
                        <a:rPr lang="en-US" sz="2300"/>
                        <a:t>Sara Perry</a:t>
                      </a:r>
                    </a:p>
                  </a:txBody>
                  <a:tcPr marL="114560" marR="114560" marT="57280" marB="57280"/>
                </a:tc>
                <a:tc>
                  <a:txBody>
                    <a:bodyPr/>
                    <a:lstStyle/>
                    <a:p>
                      <a:r>
                        <a:rPr lang="en-US" sz="2300"/>
                        <a:t>Atlixco</a:t>
                      </a:r>
                    </a:p>
                  </a:txBody>
                  <a:tcPr marL="114560" marR="114560" marT="57280" marB="57280"/>
                </a:tc>
                <a:tc>
                  <a:txBody>
                    <a:bodyPr/>
                    <a:lstStyle/>
                    <a:p>
                      <a:r>
                        <a:rPr lang="en-US" sz="2300"/>
                        <a:t>Mexico</a:t>
                      </a:r>
                    </a:p>
                  </a:txBody>
                  <a:tcPr marL="114560" marR="114560" marT="57280" marB="57280"/>
                </a:tc>
                <a:tc>
                  <a:txBody>
                    <a:bodyPr/>
                    <a:lstStyle/>
                    <a:p>
                      <a:r>
                        <a:rPr lang="en-US" sz="2300"/>
                        <a:t>128.70</a:t>
                      </a:r>
                    </a:p>
                  </a:txBody>
                  <a:tcPr marL="114560" marR="114560" marT="57280" marB="57280"/>
                </a:tc>
                <a:extLst>
                  <a:ext uri="{0D108BD9-81ED-4DB2-BD59-A6C34878D82A}">
                    <a16:rowId xmlns:a16="http://schemas.microsoft.com/office/drawing/2014/main" val="2544002854"/>
                  </a:ext>
                </a:extLst>
              </a:tr>
              <a:tr h="847741">
                <a:tc>
                  <a:txBody>
                    <a:bodyPr/>
                    <a:lstStyle/>
                    <a:p>
                      <a:r>
                        <a:rPr lang="en-US" sz="2300"/>
                        <a:t>Gabriel Harder</a:t>
                      </a:r>
                    </a:p>
                  </a:txBody>
                  <a:tcPr marL="114560" marR="114560" marT="57280" marB="57280"/>
                </a:tc>
                <a:tc>
                  <a:txBody>
                    <a:bodyPr/>
                    <a:lstStyle/>
                    <a:p>
                      <a:r>
                        <a:rPr lang="en-US" sz="2300"/>
                        <a:t>Sivas</a:t>
                      </a:r>
                    </a:p>
                  </a:txBody>
                  <a:tcPr marL="114560" marR="114560" marT="57280" marB="57280"/>
                </a:tc>
                <a:tc>
                  <a:txBody>
                    <a:bodyPr/>
                    <a:lstStyle/>
                    <a:p>
                      <a:r>
                        <a:rPr lang="en-US" sz="2300"/>
                        <a:t>Turkey</a:t>
                      </a:r>
                    </a:p>
                  </a:txBody>
                  <a:tcPr marL="114560" marR="114560" marT="57280" marB="57280"/>
                </a:tc>
                <a:tc>
                  <a:txBody>
                    <a:bodyPr/>
                    <a:lstStyle/>
                    <a:p>
                      <a:r>
                        <a:rPr lang="en-US" sz="2300"/>
                        <a:t>108.75</a:t>
                      </a:r>
                    </a:p>
                  </a:txBody>
                  <a:tcPr marL="114560" marR="114560" marT="57280" marB="57280"/>
                </a:tc>
                <a:extLst>
                  <a:ext uri="{0D108BD9-81ED-4DB2-BD59-A6C34878D82A}">
                    <a16:rowId xmlns:a16="http://schemas.microsoft.com/office/drawing/2014/main" val="2113063242"/>
                  </a:ext>
                </a:extLst>
              </a:tr>
              <a:tr h="8477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300"/>
                        <a:t>Sergio Stanfield</a:t>
                      </a:r>
                    </a:p>
                  </a:txBody>
                  <a:tcPr marL="114560" marR="114560" marT="57280" marB="57280"/>
                </a:tc>
                <a:tc>
                  <a:txBody>
                    <a:bodyPr/>
                    <a:lstStyle/>
                    <a:p>
                      <a:r>
                        <a:rPr lang="en-US" sz="2300"/>
                        <a:t>Celaya</a:t>
                      </a:r>
                    </a:p>
                  </a:txBody>
                  <a:tcPr marL="114560" marR="114560" marT="57280" marB="57280"/>
                </a:tc>
                <a:tc>
                  <a:txBody>
                    <a:bodyPr/>
                    <a:lstStyle/>
                    <a:p>
                      <a:r>
                        <a:rPr lang="en-US" sz="2300"/>
                        <a:t>Mexico</a:t>
                      </a:r>
                    </a:p>
                  </a:txBody>
                  <a:tcPr marL="114560" marR="114560" marT="57280" marB="57280"/>
                </a:tc>
                <a:tc>
                  <a:txBody>
                    <a:bodyPr/>
                    <a:lstStyle/>
                    <a:p>
                      <a:r>
                        <a:rPr lang="en-US" sz="2300"/>
                        <a:t>102.76</a:t>
                      </a:r>
                    </a:p>
                  </a:txBody>
                  <a:tcPr marL="114560" marR="114560" marT="57280" marB="57280"/>
                </a:tc>
                <a:extLst>
                  <a:ext uri="{0D108BD9-81ED-4DB2-BD59-A6C34878D82A}">
                    <a16:rowId xmlns:a16="http://schemas.microsoft.com/office/drawing/2014/main" val="680502687"/>
                  </a:ext>
                </a:extLst>
              </a:tr>
              <a:tr h="847741">
                <a:tc>
                  <a:txBody>
                    <a:bodyPr/>
                    <a:lstStyle/>
                    <a:p>
                      <a:r>
                        <a:rPr lang="en-US" sz="2300"/>
                        <a:t>Clinton Buford</a:t>
                      </a:r>
                    </a:p>
                  </a:txBody>
                  <a:tcPr marL="114560" marR="114560" marT="57280" marB="57280"/>
                </a:tc>
                <a:tc>
                  <a:txBody>
                    <a:bodyPr/>
                    <a:lstStyle/>
                    <a:p>
                      <a:r>
                        <a:rPr lang="en-US" sz="2300"/>
                        <a:t>Aurora</a:t>
                      </a:r>
                    </a:p>
                  </a:txBody>
                  <a:tcPr marL="114560" marR="114560" marT="57280" marB="57280"/>
                </a:tc>
                <a:tc>
                  <a:txBody>
                    <a:bodyPr/>
                    <a:lstStyle/>
                    <a:p>
                      <a:r>
                        <a:rPr lang="en-US" sz="2300"/>
                        <a:t>United States</a:t>
                      </a:r>
                    </a:p>
                  </a:txBody>
                  <a:tcPr marL="114560" marR="114560" marT="57280" marB="57280"/>
                </a:tc>
                <a:tc>
                  <a:txBody>
                    <a:bodyPr/>
                    <a:lstStyle/>
                    <a:p>
                      <a:r>
                        <a:rPr lang="en-US" sz="2300"/>
                        <a:t>98.76</a:t>
                      </a:r>
                    </a:p>
                  </a:txBody>
                  <a:tcPr marL="114560" marR="114560" marT="57280" marB="57280"/>
                </a:tc>
                <a:extLst>
                  <a:ext uri="{0D108BD9-81ED-4DB2-BD59-A6C34878D82A}">
                    <a16:rowId xmlns:a16="http://schemas.microsoft.com/office/drawing/2014/main" val="2794884889"/>
                  </a:ext>
                </a:extLst>
              </a:tr>
              <a:tr h="847741">
                <a:tc>
                  <a:txBody>
                    <a:bodyPr/>
                    <a:lstStyle/>
                    <a:p>
                      <a:r>
                        <a:rPr lang="en-US" sz="2300"/>
                        <a:t>Adam Gooch</a:t>
                      </a:r>
                    </a:p>
                  </a:txBody>
                  <a:tcPr marL="114560" marR="114560" marT="57280" marB="57280"/>
                </a:tc>
                <a:tc>
                  <a:txBody>
                    <a:bodyPr/>
                    <a:lstStyle/>
                    <a:p>
                      <a:r>
                        <a:rPr lang="en-US" sz="2300"/>
                        <a:t>Adoni</a:t>
                      </a:r>
                    </a:p>
                  </a:txBody>
                  <a:tcPr marL="114560" marR="114560" marT="57280" marB="57280"/>
                </a:tc>
                <a:tc>
                  <a:txBody>
                    <a:bodyPr/>
                    <a:lstStyle/>
                    <a:p>
                      <a:r>
                        <a:rPr lang="en-US" sz="2300"/>
                        <a:t>India</a:t>
                      </a:r>
                    </a:p>
                  </a:txBody>
                  <a:tcPr marL="114560" marR="114560" marT="57280" marB="57280"/>
                </a:tc>
                <a:tc>
                  <a:txBody>
                    <a:bodyPr/>
                    <a:lstStyle/>
                    <a:p>
                      <a:r>
                        <a:rPr lang="en-US" sz="2300"/>
                        <a:t>97.80</a:t>
                      </a:r>
                    </a:p>
                  </a:txBody>
                  <a:tcPr marL="114560" marR="114560" marT="57280" marB="57280"/>
                </a:tc>
                <a:extLst>
                  <a:ext uri="{0D108BD9-81ED-4DB2-BD59-A6C34878D82A}">
                    <a16:rowId xmlns:a16="http://schemas.microsoft.com/office/drawing/2014/main" val="533614184"/>
                  </a:ext>
                </a:extLst>
              </a:tr>
            </a:tbl>
          </a:graphicData>
        </a:graphic>
      </p:graphicFrame>
    </p:spTree>
    <p:extLst>
      <p:ext uri="{BB962C8B-B14F-4D97-AF65-F5344CB8AC3E}">
        <p14:creationId xmlns:p14="http://schemas.microsoft.com/office/powerpoint/2010/main" val="411695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E2B485E5-64E2-C05D-239D-A3CE00D34515}"/>
              </a:ext>
            </a:extLst>
          </p:cNvPr>
          <p:cNvPicPr>
            <a:picLocks noChangeAspect="1"/>
          </p:cNvPicPr>
          <p:nvPr/>
        </p:nvPicPr>
        <p:blipFill rotWithShape="1">
          <a:blip r:embed="rId2"/>
          <a:srcRect t="352" r="16363" b="8738"/>
          <a:stretch/>
        </p:blipFill>
        <p:spPr>
          <a:xfrm>
            <a:off x="20" y="-1"/>
            <a:ext cx="12191980" cy="6857999"/>
          </a:xfrm>
          <a:prstGeom prst="rect">
            <a:avLst/>
          </a:prstGeom>
        </p:spPr>
      </p:pic>
      <p:sp>
        <p:nvSpPr>
          <p:cNvPr id="23" name="Rectangle 2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0CFB1-FC87-8648-851F-72846A90217A}"/>
              </a:ext>
            </a:extLst>
          </p:cNvPr>
          <p:cNvSpPr>
            <a:spLocks noGrp="1"/>
          </p:cNvSpPr>
          <p:nvPr>
            <p:ph type="title"/>
          </p:nvPr>
        </p:nvSpPr>
        <p:spPr>
          <a:xfrm>
            <a:off x="774043" y="727626"/>
            <a:ext cx="4602152" cy="1718225"/>
          </a:xfrm>
        </p:spPr>
        <p:txBody>
          <a:bodyPr>
            <a:normAutofit/>
          </a:bodyPr>
          <a:lstStyle/>
          <a:p>
            <a:r>
              <a:rPr lang="en-US" sz="3700" dirty="0"/>
              <a:t>Countries that generate the most Revenue </a:t>
            </a:r>
          </a:p>
        </p:txBody>
      </p:sp>
      <p:graphicFrame>
        <p:nvGraphicFramePr>
          <p:cNvPr id="10" name="Content Placeholder 9">
            <a:extLst>
              <a:ext uri="{FF2B5EF4-FFF2-40B4-BE49-F238E27FC236}">
                <a16:creationId xmlns:a16="http://schemas.microsoft.com/office/drawing/2014/main" id="{34D441DF-3738-AC04-8176-677628C30D1D}"/>
              </a:ext>
            </a:extLst>
          </p:cNvPr>
          <p:cNvGraphicFramePr>
            <a:graphicFrameLocks noGrp="1"/>
          </p:cNvGraphicFramePr>
          <p:nvPr>
            <p:ph idx="1"/>
            <p:extLst>
              <p:ext uri="{D42A27DB-BD31-4B8C-83A1-F6EECF244321}">
                <p14:modId xmlns:p14="http://schemas.microsoft.com/office/powerpoint/2010/main" val="3998747704"/>
              </p:ext>
            </p:extLst>
          </p:nvPr>
        </p:nvGraphicFramePr>
        <p:xfrm>
          <a:off x="1237785" y="2699399"/>
          <a:ext cx="3743884" cy="2936901"/>
        </p:xfrm>
        <a:graphic>
          <a:graphicData uri="http://schemas.openxmlformats.org/drawingml/2006/table">
            <a:tbl>
              <a:tblPr>
                <a:tableStyleId>{5C22544A-7EE6-4342-B048-85BDC9FD1C3A}</a:tableStyleId>
              </a:tblPr>
              <a:tblGrid>
                <a:gridCol w="2282631">
                  <a:extLst>
                    <a:ext uri="{9D8B030D-6E8A-4147-A177-3AD203B41FA5}">
                      <a16:colId xmlns:a16="http://schemas.microsoft.com/office/drawing/2014/main" val="3599276317"/>
                    </a:ext>
                  </a:extLst>
                </a:gridCol>
                <a:gridCol w="1461253">
                  <a:extLst>
                    <a:ext uri="{9D8B030D-6E8A-4147-A177-3AD203B41FA5}">
                      <a16:colId xmlns:a16="http://schemas.microsoft.com/office/drawing/2014/main" val="3079472337"/>
                    </a:ext>
                  </a:extLst>
                </a:gridCol>
              </a:tblGrid>
              <a:tr h="266991">
                <a:tc>
                  <a:txBody>
                    <a:bodyPr/>
                    <a:lstStyle/>
                    <a:p>
                      <a:pPr algn="l" fontAlgn="b"/>
                      <a:r>
                        <a:rPr lang="en-US" sz="1200" u="none" strike="noStrike">
                          <a:effectLst/>
                        </a:rPr>
                        <a:t>Country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Total Revenue</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97935363"/>
                  </a:ext>
                </a:extLst>
              </a:tr>
              <a:tr h="266991">
                <a:tc>
                  <a:txBody>
                    <a:bodyPr/>
                    <a:lstStyle/>
                    <a:p>
                      <a:pPr marL="0" indent="0" algn="l" fontAlgn="b">
                        <a:buFont typeface="+mj-lt"/>
                        <a:buNone/>
                      </a:pPr>
                      <a:r>
                        <a:rPr lang="en-US" sz="1200" u="none" strike="noStrike" dirty="0">
                          <a:effectLst/>
                        </a:rPr>
                        <a:t>Reunion (Department Of France)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211.55</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85116"/>
                  </a:ext>
                </a:extLst>
              </a:tr>
              <a:tr h="266991">
                <a:tc>
                  <a:txBody>
                    <a:bodyPr/>
                    <a:lstStyle/>
                    <a:p>
                      <a:pPr marL="0" indent="0" algn="l" fontAlgn="b">
                        <a:buFont typeface="+mj-lt"/>
                        <a:buNone/>
                      </a:pPr>
                      <a:r>
                        <a:rPr lang="en-US" sz="1200" u="none" strike="noStrike" dirty="0">
                          <a:effectLst/>
                        </a:rPr>
                        <a:t>United States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208.58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63562279"/>
                  </a:ext>
                </a:extLst>
              </a:tr>
              <a:tr h="266991">
                <a:tc>
                  <a:txBody>
                    <a:bodyPr/>
                    <a:lstStyle/>
                    <a:p>
                      <a:pPr marL="0" indent="0" algn="l" fontAlgn="b">
                        <a:buFont typeface="+mj-lt"/>
                        <a:buNone/>
                      </a:pPr>
                      <a:r>
                        <a:rPr lang="en-US" sz="1200" u="none" strike="noStrike" dirty="0">
                          <a:effectLst/>
                        </a:rPr>
                        <a:t>Brazil</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194.61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68528709"/>
                  </a:ext>
                </a:extLst>
              </a:tr>
              <a:tr h="266991">
                <a:tc>
                  <a:txBody>
                    <a:bodyPr/>
                    <a:lstStyle/>
                    <a:p>
                      <a:pPr marL="0" indent="0" algn="l" fontAlgn="b">
                        <a:buFont typeface="+mj-lt"/>
                        <a:buNone/>
                      </a:pPr>
                      <a:r>
                        <a:rPr lang="en-US" sz="1200" u="none" strike="noStrike" dirty="0">
                          <a:effectLst/>
                        </a:rPr>
                        <a:t>Netherlands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191.62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7266274"/>
                  </a:ext>
                </a:extLst>
              </a:tr>
              <a:tr h="266991">
                <a:tc>
                  <a:txBody>
                    <a:bodyPr/>
                    <a:lstStyle/>
                    <a:p>
                      <a:pPr marL="0" indent="0" algn="l" fontAlgn="b">
                        <a:buFont typeface="+mj-lt"/>
                        <a:buNone/>
                      </a:pPr>
                      <a:r>
                        <a:rPr lang="en-US" sz="1200" u="none" strike="noStrike" dirty="0">
                          <a:effectLst/>
                        </a:rPr>
                        <a:t>Belarus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189.6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18296183"/>
                  </a:ext>
                </a:extLst>
              </a:tr>
              <a:tr h="266991">
                <a:tc>
                  <a:txBody>
                    <a:bodyPr/>
                    <a:lstStyle/>
                    <a:p>
                      <a:pPr marL="0" indent="0" algn="l" fontAlgn="b">
                        <a:buFont typeface="+mj-lt"/>
                        <a:buNone/>
                      </a:pPr>
                      <a:r>
                        <a:rPr lang="en-US" sz="1200" u="none" strike="noStrike" dirty="0">
                          <a:effectLst/>
                        </a:rPr>
                        <a:t>Iran</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183.63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2830621"/>
                  </a:ext>
                </a:extLst>
              </a:tr>
              <a:tr h="266991">
                <a:tc>
                  <a:txBody>
                    <a:bodyPr/>
                    <a:lstStyle/>
                    <a:p>
                      <a:pPr marL="0" indent="0" algn="l" fontAlgn="b">
                        <a:buFont typeface="+mj-lt"/>
                        <a:buNone/>
                      </a:pPr>
                      <a:r>
                        <a:rPr lang="en-US" sz="1200" u="none" strike="noStrike" dirty="0">
                          <a:effectLst/>
                        </a:rPr>
                        <a:t>United Kingdom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174.54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0696700"/>
                  </a:ext>
                </a:extLst>
              </a:tr>
              <a:tr h="266991">
                <a:tc>
                  <a:txBody>
                    <a:bodyPr/>
                    <a:lstStyle/>
                    <a:p>
                      <a:pPr marL="0" indent="0" algn="l" fontAlgn="b">
                        <a:buFont typeface="+mj-lt"/>
                        <a:buNone/>
                      </a:pPr>
                      <a:r>
                        <a:rPr lang="en-US" sz="1200" u="none" strike="noStrike" dirty="0">
                          <a:effectLst/>
                        </a:rPr>
                        <a:t>United States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167.67</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11192085"/>
                  </a:ext>
                </a:extLst>
              </a:tr>
              <a:tr h="266991">
                <a:tc>
                  <a:txBody>
                    <a:bodyPr/>
                    <a:lstStyle/>
                    <a:p>
                      <a:pPr marL="0" indent="0" algn="l" fontAlgn="b">
                        <a:buFont typeface="+mj-lt"/>
                        <a:buNone/>
                      </a:pPr>
                      <a:r>
                        <a:rPr lang="en-US" sz="1200" u="none" strike="noStrike" dirty="0">
                          <a:effectLst/>
                        </a:rPr>
                        <a:t>Canada</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167.62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2308164"/>
                  </a:ext>
                </a:extLst>
              </a:tr>
              <a:tr h="266991">
                <a:tc>
                  <a:txBody>
                    <a:bodyPr/>
                    <a:lstStyle/>
                    <a:p>
                      <a:pPr marL="0" indent="0" algn="l" fontAlgn="b">
                        <a:buFont typeface="+mj-lt"/>
                        <a:buNone/>
                      </a:pPr>
                      <a:r>
                        <a:rPr lang="en-US" sz="1200" u="none" strike="noStrike" dirty="0">
                          <a:effectLst/>
                        </a:rPr>
                        <a:t>Philippines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166.61</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07591480"/>
                  </a:ext>
                </a:extLst>
              </a:tr>
            </a:tbl>
          </a:graphicData>
        </a:graphic>
      </p:graphicFrame>
    </p:spTree>
    <p:extLst>
      <p:ext uri="{BB962C8B-B14F-4D97-AF65-F5344CB8AC3E}">
        <p14:creationId xmlns:p14="http://schemas.microsoft.com/office/powerpoint/2010/main" val="1361439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Century School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124</TotalTime>
  <Words>500</Words>
  <Application>Microsoft Macintosh PowerPoint</Application>
  <PresentationFormat>Widescreen</PresentationFormat>
  <Paragraphs>80</Paragraphs>
  <Slides>13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Century Schoolbook</vt:lpstr>
      <vt:lpstr>Franklin Gothic Book</vt:lpstr>
      <vt:lpstr>Garamond</vt:lpstr>
      <vt:lpstr>Times New Roman</vt:lpstr>
      <vt:lpstr>SavonVTI</vt:lpstr>
      <vt:lpstr>Rockbuster Stealth Data Analysis</vt:lpstr>
      <vt:lpstr>Hey what movies are you watching??</vt:lpstr>
      <vt:lpstr>Objective </vt:lpstr>
      <vt:lpstr>Key Questions</vt:lpstr>
      <vt:lpstr>Frist, we start with the movies that bring in the most money and those movies nobody wants or the movies that bring in the least amount of revenue.  </vt:lpstr>
      <vt:lpstr>Here you can see the rental duration by Genre</vt:lpstr>
      <vt:lpstr>Rockbusters loyalist are all over the world, but these countries are where Rockbuster is loved the most.  Top countries:   1. India = 60  2. China = 53 3. United States = 36 4. Japan = 31 5. Mexico = 30  6. Brazil = 28 7. Russian Federation = 28 8. Philippines = 20 9. Turkey = 15 10. Indonesia = 14 </vt:lpstr>
      <vt:lpstr>Rockbuster Top 5 Loyalist</vt:lpstr>
      <vt:lpstr>Countries that generate the most Revenue </vt:lpstr>
      <vt:lpstr>Revenue by Genre </vt:lpstr>
      <vt:lpstr>Revenue by Movie Rating </vt:lpstr>
      <vt:lpstr>Recommendations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Data Analysis</dc:title>
  <dc:creator>Alexander Guy</dc:creator>
  <cp:lastModifiedBy>Alexander Guy</cp:lastModifiedBy>
  <cp:revision>1</cp:revision>
  <dcterms:created xsi:type="dcterms:W3CDTF">2022-10-04T06:42:35Z</dcterms:created>
  <dcterms:modified xsi:type="dcterms:W3CDTF">2022-10-04T08:47:31Z</dcterms:modified>
</cp:coreProperties>
</file>